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
  </p:notesMasterIdLst>
  <p:sldIdLst>
    <p:sldId id="256" r:id="rId5"/>
  </p:sldIdLst>
  <p:sldSz cx="6858000" cy="9906000" type="A4"/>
  <p:notesSz cx="6735763" cy="9866313"/>
  <p:defaultTextStyle>
    <a:defPPr>
      <a:defRPr lang="da-DK"/>
    </a:defPPr>
    <a:lvl1pPr algn="ctr" rtl="0" fontAlgn="base">
      <a:lnSpc>
        <a:spcPct val="110000"/>
      </a:lnSpc>
      <a:spcBef>
        <a:spcPct val="50000"/>
      </a:spcBef>
      <a:spcAft>
        <a:spcPct val="0"/>
      </a:spcAft>
      <a:defRPr sz="1000" kern="1200">
        <a:solidFill>
          <a:schemeClr val="tx1"/>
        </a:solidFill>
        <a:latin typeface="TheSansSemiBold-Plain" pitchFamily="34" charset="0"/>
        <a:ea typeface="+mn-ea"/>
        <a:cs typeface="+mn-cs"/>
      </a:defRPr>
    </a:lvl1pPr>
    <a:lvl2pPr marL="457200" algn="ctr" rtl="0" fontAlgn="base">
      <a:lnSpc>
        <a:spcPct val="110000"/>
      </a:lnSpc>
      <a:spcBef>
        <a:spcPct val="50000"/>
      </a:spcBef>
      <a:spcAft>
        <a:spcPct val="0"/>
      </a:spcAft>
      <a:defRPr sz="1000" kern="1200">
        <a:solidFill>
          <a:schemeClr val="tx1"/>
        </a:solidFill>
        <a:latin typeface="TheSansSemiBold-Plain" pitchFamily="34" charset="0"/>
        <a:ea typeface="+mn-ea"/>
        <a:cs typeface="+mn-cs"/>
      </a:defRPr>
    </a:lvl2pPr>
    <a:lvl3pPr marL="914400" algn="ctr" rtl="0" fontAlgn="base">
      <a:lnSpc>
        <a:spcPct val="110000"/>
      </a:lnSpc>
      <a:spcBef>
        <a:spcPct val="50000"/>
      </a:spcBef>
      <a:spcAft>
        <a:spcPct val="0"/>
      </a:spcAft>
      <a:defRPr sz="1000" kern="1200">
        <a:solidFill>
          <a:schemeClr val="tx1"/>
        </a:solidFill>
        <a:latin typeface="TheSansSemiBold-Plain" pitchFamily="34" charset="0"/>
        <a:ea typeface="+mn-ea"/>
        <a:cs typeface="+mn-cs"/>
      </a:defRPr>
    </a:lvl3pPr>
    <a:lvl4pPr marL="1371600" algn="ctr" rtl="0" fontAlgn="base">
      <a:lnSpc>
        <a:spcPct val="110000"/>
      </a:lnSpc>
      <a:spcBef>
        <a:spcPct val="50000"/>
      </a:spcBef>
      <a:spcAft>
        <a:spcPct val="0"/>
      </a:spcAft>
      <a:defRPr sz="1000" kern="1200">
        <a:solidFill>
          <a:schemeClr val="tx1"/>
        </a:solidFill>
        <a:latin typeface="TheSansSemiBold-Plain" pitchFamily="34" charset="0"/>
        <a:ea typeface="+mn-ea"/>
        <a:cs typeface="+mn-cs"/>
      </a:defRPr>
    </a:lvl4pPr>
    <a:lvl5pPr marL="1828800" algn="ctr" rtl="0" fontAlgn="base">
      <a:lnSpc>
        <a:spcPct val="110000"/>
      </a:lnSpc>
      <a:spcBef>
        <a:spcPct val="50000"/>
      </a:spcBef>
      <a:spcAft>
        <a:spcPct val="0"/>
      </a:spcAft>
      <a:defRPr sz="1000" kern="1200">
        <a:solidFill>
          <a:schemeClr val="tx1"/>
        </a:solidFill>
        <a:latin typeface="TheSansSemiBold-Plain" pitchFamily="34" charset="0"/>
        <a:ea typeface="+mn-ea"/>
        <a:cs typeface="+mn-cs"/>
      </a:defRPr>
    </a:lvl5pPr>
    <a:lvl6pPr marL="2286000" algn="l" defTabSz="914400" rtl="0" eaLnBrk="1" latinLnBrk="0" hangingPunct="1">
      <a:defRPr sz="1000" kern="1200">
        <a:solidFill>
          <a:schemeClr val="tx1"/>
        </a:solidFill>
        <a:latin typeface="TheSansSemiBold-Plain" pitchFamily="34" charset="0"/>
        <a:ea typeface="+mn-ea"/>
        <a:cs typeface="+mn-cs"/>
      </a:defRPr>
    </a:lvl6pPr>
    <a:lvl7pPr marL="2743200" algn="l" defTabSz="914400" rtl="0" eaLnBrk="1" latinLnBrk="0" hangingPunct="1">
      <a:defRPr sz="1000" kern="1200">
        <a:solidFill>
          <a:schemeClr val="tx1"/>
        </a:solidFill>
        <a:latin typeface="TheSansSemiBold-Plain" pitchFamily="34" charset="0"/>
        <a:ea typeface="+mn-ea"/>
        <a:cs typeface="+mn-cs"/>
      </a:defRPr>
    </a:lvl7pPr>
    <a:lvl8pPr marL="3200400" algn="l" defTabSz="914400" rtl="0" eaLnBrk="1" latinLnBrk="0" hangingPunct="1">
      <a:defRPr sz="1000" kern="1200">
        <a:solidFill>
          <a:schemeClr val="tx1"/>
        </a:solidFill>
        <a:latin typeface="TheSansSemiBold-Plain" pitchFamily="34" charset="0"/>
        <a:ea typeface="+mn-ea"/>
        <a:cs typeface="+mn-cs"/>
      </a:defRPr>
    </a:lvl8pPr>
    <a:lvl9pPr marL="3657600" algn="l" defTabSz="914400" rtl="0" eaLnBrk="1" latinLnBrk="0" hangingPunct="1">
      <a:defRPr sz="1000" kern="1200">
        <a:solidFill>
          <a:schemeClr val="tx1"/>
        </a:solidFill>
        <a:latin typeface="TheSansSemiBold-Plain" pitchFamily="34" charset="0"/>
        <a:ea typeface="+mn-ea"/>
        <a:cs typeface="+mn-cs"/>
      </a:defRPr>
    </a:lvl9pPr>
  </p:defaultTextStyle>
  <p:extLst>
    <p:ext uri="{EFAFB233-063F-42B5-8137-9DF3F51BA10A}">
      <p15:sldGuideLst xmlns:p15="http://schemas.microsoft.com/office/powerpoint/2012/main">
        <p15:guide id="1" orient="horz" pos="2440">
          <p15:clr>
            <a:srgbClr val="A4A3A4"/>
          </p15:clr>
        </p15:guide>
        <p15:guide id="2" pos="225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1E0"/>
    <a:srgbClr val="D2E3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21" autoAdjust="0"/>
    <p:restoredTop sz="94660"/>
  </p:normalViewPr>
  <p:slideViewPr>
    <p:cSldViewPr>
      <p:cViewPr varScale="1">
        <p:scale>
          <a:sx n="84" d="100"/>
          <a:sy n="84" d="100"/>
        </p:scale>
        <p:origin x="3480" y="108"/>
      </p:cViewPr>
      <p:guideLst>
        <p:guide orient="horz" pos="2440"/>
        <p:guide pos="225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https://skforsyning-my.sharepoint.com/personal/marhan_envafors_dk/Documents/Arbejdesdokumenter/Ad%20hoc/individuel-deklaration-2025-beregner.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965834027954018"/>
          <c:y val="0.28753157482212777"/>
          <c:w val="0.32503199747629402"/>
          <c:h val="0.54007473577733367"/>
        </c:manualLayout>
      </c:layout>
      <c:pieChart>
        <c:varyColors val="1"/>
        <c:ser>
          <c:idx val="0"/>
          <c:order val="0"/>
          <c:spPr>
            <a:ln w="6350">
              <a:solidFill>
                <a:sysClr val="window" lastClr="FFFFFF"/>
              </a:solidFill>
              <a:prstDash val="solid"/>
            </a:ln>
          </c:spPr>
          <c:dPt>
            <c:idx val="0"/>
            <c:bubble3D val="0"/>
            <c:spPr>
              <a:solidFill>
                <a:srgbClr val="9BBB59">
                  <a:lumMod val="50000"/>
                </a:srgbClr>
              </a:solidFill>
              <a:ln w="6350">
                <a:solidFill>
                  <a:sysClr val="window" lastClr="FFFFFF"/>
                </a:solidFill>
              </a:ln>
            </c:spPr>
            <c:extLst>
              <c:ext xmlns:c16="http://schemas.microsoft.com/office/drawing/2014/chart" uri="{C3380CC4-5D6E-409C-BE32-E72D297353CC}">
                <c16:uniqueId val="{00000001-E34E-47BE-93D4-9480BC2BCE46}"/>
              </c:ext>
            </c:extLst>
          </c:dPt>
          <c:dPt>
            <c:idx val="1"/>
            <c:bubble3D val="0"/>
            <c:spPr>
              <a:solidFill>
                <a:srgbClr val="1F497D">
                  <a:lumMod val="40000"/>
                  <a:lumOff val="60000"/>
                </a:srgbClr>
              </a:solidFill>
              <a:ln w="6350">
                <a:solidFill>
                  <a:sysClr val="window" lastClr="FFFFFF"/>
                </a:solidFill>
              </a:ln>
            </c:spPr>
            <c:extLst>
              <c:ext xmlns:c16="http://schemas.microsoft.com/office/drawing/2014/chart" uri="{C3380CC4-5D6E-409C-BE32-E72D297353CC}">
                <c16:uniqueId val="{00000003-E34E-47BE-93D4-9480BC2BCE46}"/>
              </c:ext>
            </c:extLst>
          </c:dPt>
          <c:dPt>
            <c:idx val="2"/>
            <c:bubble3D val="0"/>
            <c:spPr>
              <a:solidFill>
                <a:srgbClr val="9BBB59">
                  <a:lumMod val="75000"/>
                </a:srgbClr>
              </a:solidFill>
              <a:ln w="6350">
                <a:solidFill>
                  <a:sysClr val="window" lastClr="FFFFFF"/>
                </a:solidFill>
              </a:ln>
            </c:spPr>
            <c:extLst>
              <c:ext xmlns:c16="http://schemas.microsoft.com/office/drawing/2014/chart" uri="{C3380CC4-5D6E-409C-BE32-E72D297353CC}">
                <c16:uniqueId val="{00000005-E34E-47BE-93D4-9480BC2BCE46}"/>
              </c:ext>
            </c:extLst>
          </c:dPt>
          <c:dPt>
            <c:idx val="3"/>
            <c:bubble3D val="0"/>
            <c:spPr>
              <a:solidFill>
                <a:srgbClr val="9BBB59">
                  <a:lumMod val="60000"/>
                  <a:lumOff val="40000"/>
                </a:srgbClr>
              </a:solidFill>
              <a:ln w="6350">
                <a:solidFill>
                  <a:sysClr val="window" lastClr="FFFFFF"/>
                </a:solidFill>
              </a:ln>
            </c:spPr>
            <c:extLst>
              <c:ext xmlns:c16="http://schemas.microsoft.com/office/drawing/2014/chart" uri="{C3380CC4-5D6E-409C-BE32-E72D297353CC}">
                <c16:uniqueId val="{00000007-E34E-47BE-93D4-9480BC2BCE46}"/>
              </c:ext>
            </c:extLst>
          </c:dPt>
          <c:dPt>
            <c:idx val="4"/>
            <c:bubble3D val="0"/>
            <c:spPr>
              <a:solidFill>
                <a:srgbClr val="9BBB59">
                  <a:lumMod val="40000"/>
                  <a:lumOff val="60000"/>
                </a:srgbClr>
              </a:solidFill>
              <a:ln w="6350">
                <a:solidFill>
                  <a:sysClr val="window" lastClr="FFFFFF"/>
                </a:solidFill>
              </a:ln>
            </c:spPr>
            <c:extLst>
              <c:ext xmlns:c16="http://schemas.microsoft.com/office/drawing/2014/chart" uri="{C3380CC4-5D6E-409C-BE32-E72D297353CC}">
                <c16:uniqueId val="{00000009-E34E-47BE-93D4-9480BC2BCE46}"/>
              </c:ext>
            </c:extLst>
          </c:dPt>
          <c:dPt>
            <c:idx val="5"/>
            <c:bubble3D val="0"/>
            <c:spPr>
              <a:solidFill>
                <a:srgbClr val="9BBB59">
                  <a:lumMod val="20000"/>
                  <a:lumOff val="80000"/>
                </a:srgbClr>
              </a:solidFill>
              <a:ln w="6350">
                <a:solidFill>
                  <a:sysClr val="window" lastClr="FFFFFF"/>
                </a:solidFill>
              </a:ln>
            </c:spPr>
            <c:extLst>
              <c:ext xmlns:c16="http://schemas.microsoft.com/office/drawing/2014/chart" uri="{C3380CC4-5D6E-409C-BE32-E72D297353CC}">
                <c16:uniqueId val="{0000000B-E34E-47BE-93D4-9480BC2BCE46}"/>
              </c:ext>
            </c:extLst>
          </c:dPt>
          <c:dPt>
            <c:idx val="6"/>
            <c:bubble3D val="0"/>
            <c:spPr>
              <a:solidFill>
                <a:srgbClr val="EEECE1">
                  <a:lumMod val="25000"/>
                </a:srgbClr>
              </a:solidFill>
              <a:ln w="6350">
                <a:solidFill>
                  <a:sysClr val="window" lastClr="FFFFFF"/>
                </a:solidFill>
                <a:prstDash val="solid"/>
              </a:ln>
            </c:spPr>
            <c:extLst>
              <c:ext xmlns:c16="http://schemas.microsoft.com/office/drawing/2014/chart" uri="{C3380CC4-5D6E-409C-BE32-E72D297353CC}">
                <c16:uniqueId val="{0000000D-E34E-47BE-93D4-9480BC2BCE46}"/>
              </c:ext>
            </c:extLst>
          </c:dPt>
          <c:dPt>
            <c:idx val="7"/>
            <c:bubble3D val="0"/>
            <c:spPr>
              <a:solidFill>
                <a:srgbClr val="EEECE1">
                  <a:lumMod val="90000"/>
                </a:srgbClr>
              </a:solidFill>
              <a:ln w="6350">
                <a:solidFill>
                  <a:sysClr val="window" lastClr="FFFFFF"/>
                </a:solidFill>
                <a:prstDash val="solid"/>
              </a:ln>
            </c:spPr>
            <c:extLst>
              <c:ext xmlns:c16="http://schemas.microsoft.com/office/drawing/2014/chart" uri="{C3380CC4-5D6E-409C-BE32-E72D297353CC}">
                <c16:uniqueId val="{0000000F-E34E-47BE-93D4-9480BC2BCE46}"/>
              </c:ext>
            </c:extLst>
          </c:dPt>
          <c:dPt>
            <c:idx val="8"/>
            <c:bubble3D val="0"/>
            <c:spPr>
              <a:solidFill>
                <a:srgbClr val="EEECE1">
                  <a:lumMod val="50000"/>
                </a:srgbClr>
              </a:solidFill>
              <a:ln w="6350">
                <a:solidFill>
                  <a:sysClr val="window" lastClr="FFFFFF"/>
                </a:solidFill>
                <a:prstDash val="solid"/>
              </a:ln>
            </c:spPr>
            <c:extLst>
              <c:ext xmlns:c16="http://schemas.microsoft.com/office/drawing/2014/chart" uri="{C3380CC4-5D6E-409C-BE32-E72D297353CC}">
                <c16:uniqueId val="{00000011-E34E-47BE-93D4-9480BC2BCE46}"/>
              </c:ext>
            </c:extLst>
          </c:dPt>
          <c:dPt>
            <c:idx val="9"/>
            <c:bubble3D val="0"/>
            <c:spPr>
              <a:solidFill>
                <a:srgbClr val="FFFF00"/>
              </a:solidFill>
              <a:ln w="6350">
                <a:solidFill>
                  <a:sysClr val="window" lastClr="FFFFFF"/>
                </a:solidFill>
                <a:prstDash val="solid"/>
              </a:ln>
            </c:spPr>
            <c:extLst>
              <c:ext xmlns:c16="http://schemas.microsoft.com/office/drawing/2014/chart" uri="{C3380CC4-5D6E-409C-BE32-E72D297353CC}">
                <c16:uniqueId val="{00000013-E34E-47BE-93D4-9480BC2BCE46}"/>
              </c:ext>
            </c:extLst>
          </c:dPt>
          <c:dPt>
            <c:idx val="10"/>
            <c:bubble3D val="0"/>
            <c:spPr>
              <a:solidFill>
                <a:sysClr val="window" lastClr="FFFFFF">
                  <a:lumMod val="95000"/>
                </a:sysClr>
              </a:solidFill>
              <a:ln w="6350">
                <a:solidFill>
                  <a:sysClr val="window" lastClr="FFFFFF"/>
                </a:solidFill>
                <a:prstDash val="solid"/>
              </a:ln>
            </c:spPr>
            <c:extLst>
              <c:ext xmlns:c16="http://schemas.microsoft.com/office/drawing/2014/chart" uri="{C3380CC4-5D6E-409C-BE32-E72D297353CC}">
                <c16:uniqueId val="{00000015-E34E-47BE-93D4-9480BC2BCE46}"/>
              </c:ext>
            </c:extLst>
          </c:dPt>
          <c:dLbls>
            <c:spPr>
              <a:noFill/>
              <a:ln>
                <a:noFill/>
              </a:ln>
              <a:effectLst/>
            </c:spPr>
            <c:txPr>
              <a:bodyPr wrap="square" lIns="38100" tIns="19050" rIns="38100" bIns="19050" anchor="ctr">
                <a:spAutoFit/>
              </a:bodyPr>
              <a:lstStyle/>
              <a:p>
                <a:pPr>
                  <a:defRPr sz="600" b="0"/>
                </a:pPr>
                <a:endParaRPr lang="da-DK"/>
              </a:p>
            </c:txPr>
            <c:dLblPos val="outEnd"/>
            <c:showLegendKey val="0"/>
            <c:showVal val="0"/>
            <c:showCatName val="0"/>
            <c:showSerName val="0"/>
            <c:showPercent val="1"/>
            <c:showBubbleSize val="0"/>
            <c:showLeaderLines val="1"/>
            <c:extLst>
              <c:ext xmlns:c15="http://schemas.microsoft.com/office/drawing/2012/chart" uri="{CE6537A1-D6FC-4f65-9D91-7224C49458BB}"/>
            </c:extLst>
          </c:dLbls>
          <c:cat>
            <c:strRef>
              <c:f>'Individuel deklaration'!$P$59:$P$69</c:f>
              <c:strCache>
                <c:ptCount val="11"/>
                <c:pt idx="0">
                  <c:v>Vind</c:v>
                </c:pt>
                <c:pt idx="1">
                  <c:v>Vand</c:v>
                </c:pt>
                <c:pt idx="2">
                  <c:v>Sol</c:v>
                </c:pt>
                <c:pt idx="3">
                  <c:v>Biomasse</c:v>
                </c:pt>
                <c:pt idx="4">
                  <c:v>Biogas</c:v>
                </c:pt>
                <c:pt idx="5">
                  <c:v>Affald</c:v>
                </c:pt>
                <c:pt idx="6">
                  <c:v>Kul</c:v>
                </c:pt>
                <c:pt idx="7">
                  <c:v>Naturgas</c:v>
                </c:pt>
                <c:pt idx="8">
                  <c:v>Olie</c:v>
                </c:pt>
                <c:pt idx="9">
                  <c:v>Atomkraft</c:v>
                </c:pt>
                <c:pt idx="10">
                  <c:v>Generel</c:v>
                </c:pt>
              </c:strCache>
            </c:strRef>
          </c:cat>
          <c:val>
            <c:numRef>
              <c:f>'Individuel deklaration'!$Q$59:$Q$69</c:f>
              <c:numCache>
                <c:formatCode>0;\-0;;@</c:formatCode>
                <c:ptCount val="11"/>
                <c:pt idx="0">
                  <c:v>50</c:v>
                </c:pt>
                <c:pt idx="1">
                  <c:v>0</c:v>
                </c:pt>
                <c:pt idx="2">
                  <c:v>0</c:v>
                </c:pt>
                <c:pt idx="3">
                  <c:v>0</c:v>
                </c:pt>
                <c:pt idx="4">
                  <c:v>0</c:v>
                </c:pt>
                <c:pt idx="5">
                  <c:v>0</c:v>
                </c:pt>
                <c:pt idx="6">
                  <c:v>0</c:v>
                </c:pt>
                <c:pt idx="7">
                  <c:v>0</c:v>
                </c:pt>
                <c:pt idx="8">
                  <c:v>0</c:v>
                </c:pt>
                <c:pt idx="9">
                  <c:v>0</c:v>
                </c:pt>
                <c:pt idx="10" formatCode="0">
                  <c:v>86087</c:v>
                </c:pt>
              </c:numCache>
            </c:numRef>
          </c:val>
          <c:extLst>
            <c:ext xmlns:c16="http://schemas.microsoft.com/office/drawing/2014/chart" uri="{C3380CC4-5D6E-409C-BE32-E72D297353CC}">
              <c16:uniqueId val="{00000016-E34E-47BE-93D4-9480BC2BCE46}"/>
            </c:ext>
          </c:extLst>
        </c:ser>
        <c:ser>
          <c:idx val="1"/>
          <c:order val="1"/>
          <c:spPr>
            <a:solidFill>
              <a:srgbClr val="72609B"/>
            </a:solidFill>
            <a:ln w="12700">
              <a:solidFill>
                <a:srgbClr val="000000"/>
              </a:solidFill>
              <a:prstDash val="solid"/>
            </a:ln>
          </c:spPr>
          <c:dPt>
            <c:idx val="0"/>
            <c:bubble3D val="0"/>
            <c:spPr>
              <a:solidFill>
                <a:srgbClr val="DFB700"/>
              </a:solidFill>
              <a:ln w="12700">
                <a:solidFill>
                  <a:srgbClr val="000000"/>
                </a:solidFill>
                <a:prstDash val="solid"/>
              </a:ln>
            </c:spPr>
            <c:extLst>
              <c:ext xmlns:c16="http://schemas.microsoft.com/office/drawing/2014/chart" uri="{C3380CC4-5D6E-409C-BE32-E72D297353CC}">
                <c16:uniqueId val="{00000018-E34E-47BE-93D4-9480BC2BCE46}"/>
              </c:ext>
            </c:extLst>
          </c:dPt>
          <c:dPt>
            <c:idx val="2"/>
            <c:bubble3D val="0"/>
            <c:spPr>
              <a:solidFill>
                <a:srgbClr val="008BAF"/>
              </a:solidFill>
              <a:ln w="12700">
                <a:solidFill>
                  <a:srgbClr val="000000"/>
                </a:solidFill>
                <a:prstDash val="solid"/>
              </a:ln>
            </c:spPr>
            <c:extLst>
              <c:ext xmlns:c16="http://schemas.microsoft.com/office/drawing/2014/chart" uri="{C3380CC4-5D6E-409C-BE32-E72D297353CC}">
                <c16:uniqueId val="{0000001A-E34E-47BE-93D4-9480BC2BCE46}"/>
              </c:ext>
            </c:extLst>
          </c:dPt>
          <c:dPt>
            <c:idx val="3"/>
            <c:bubble3D val="0"/>
            <c:spPr>
              <a:solidFill>
                <a:srgbClr val="E98536"/>
              </a:solidFill>
              <a:ln w="12700">
                <a:solidFill>
                  <a:srgbClr val="000000"/>
                </a:solidFill>
                <a:prstDash val="solid"/>
              </a:ln>
            </c:spPr>
            <c:extLst>
              <c:ext xmlns:c16="http://schemas.microsoft.com/office/drawing/2014/chart" uri="{C3380CC4-5D6E-409C-BE32-E72D297353CC}">
                <c16:uniqueId val="{0000001C-E34E-47BE-93D4-9480BC2BCE46}"/>
              </c:ext>
            </c:extLst>
          </c:dPt>
          <c:dPt>
            <c:idx val="4"/>
            <c:bubble3D val="0"/>
            <c:spPr>
              <a:solidFill>
                <a:srgbClr val="8D1536"/>
              </a:solidFill>
              <a:ln w="12700">
                <a:solidFill>
                  <a:srgbClr val="000000"/>
                </a:solidFill>
                <a:prstDash val="solid"/>
              </a:ln>
            </c:spPr>
            <c:extLst>
              <c:ext xmlns:c16="http://schemas.microsoft.com/office/drawing/2014/chart" uri="{C3380CC4-5D6E-409C-BE32-E72D297353CC}">
                <c16:uniqueId val="{0000001E-E34E-47BE-93D4-9480BC2BCE46}"/>
              </c:ext>
            </c:extLst>
          </c:dPt>
          <c:dPt>
            <c:idx val="5"/>
            <c:bubble3D val="0"/>
            <c:spPr>
              <a:solidFill>
                <a:srgbClr val="006547"/>
              </a:solidFill>
              <a:ln w="12700">
                <a:solidFill>
                  <a:srgbClr val="000000"/>
                </a:solidFill>
                <a:prstDash val="solid"/>
              </a:ln>
            </c:spPr>
            <c:extLst>
              <c:ext xmlns:c16="http://schemas.microsoft.com/office/drawing/2014/chart" uri="{C3380CC4-5D6E-409C-BE32-E72D297353CC}">
                <c16:uniqueId val="{00000020-E34E-47BE-93D4-9480BC2BCE46}"/>
              </c:ext>
            </c:extLst>
          </c:dPt>
          <c:dLbls>
            <c:numFmt formatCode="0%" sourceLinked="0"/>
            <c:spPr>
              <a:noFill/>
              <a:ln w="25400">
                <a:noFill/>
              </a:ln>
            </c:spPr>
            <c:txPr>
              <a:bodyPr/>
              <a:lstStyle/>
              <a:p>
                <a:pPr>
                  <a:defRPr sz="800" b="1" i="0" u="none" strike="noStrike" baseline="0">
                    <a:solidFill>
                      <a:srgbClr val="000000"/>
                    </a:solidFill>
                    <a:latin typeface="Verdana"/>
                    <a:ea typeface="Verdana"/>
                    <a:cs typeface="Verdana"/>
                  </a:defRPr>
                </a:pPr>
                <a:endParaRPr lang="da-DK"/>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strRef>
              <c:f>'Individuel deklaration'!$P$59:$P$69</c:f>
              <c:strCache>
                <c:ptCount val="11"/>
                <c:pt idx="0">
                  <c:v>Vind</c:v>
                </c:pt>
                <c:pt idx="1">
                  <c:v>Vand</c:v>
                </c:pt>
                <c:pt idx="2">
                  <c:v>Sol</c:v>
                </c:pt>
                <c:pt idx="3">
                  <c:v>Biomasse</c:v>
                </c:pt>
                <c:pt idx="4">
                  <c:v>Biogas</c:v>
                </c:pt>
                <c:pt idx="5">
                  <c:v>Affald</c:v>
                </c:pt>
                <c:pt idx="6">
                  <c:v>Kul</c:v>
                </c:pt>
                <c:pt idx="7">
                  <c:v>Naturgas</c:v>
                </c:pt>
                <c:pt idx="8">
                  <c:v>Olie</c:v>
                </c:pt>
                <c:pt idx="9">
                  <c:v>Atomkraft</c:v>
                </c:pt>
                <c:pt idx="10">
                  <c:v>Generel</c:v>
                </c:pt>
              </c:strCache>
            </c:strRef>
          </c:cat>
          <c:val>
            <c:numRef>
              <c:f>'Individuel deklaration'!$V$24:$V$29</c:f>
              <c:numCache>
                <c:formatCode>#,##0</c:formatCode>
                <c:ptCount val="6"/>
              </c:numCache>
            </c:numRef>
          </c:val>
          <c:extLst>
            <c:ext xmlns:c16="http://schemas.microsoft.com/office/drawing/2014/chart" uri="{C3380CC4-5D6E-409C-BE32-E72D297353CC}">
              <c16:uniqueId val="{00000021-E34E-47BE-93D4-9480BC2BCE46}"/>
            </c:ext>
          </c:extLst>
        </c:ser>
        <c:dLbls>
          <c:dLblPos val="outEnd"/>
          <c:showLegendKey val="0"/>
          <c:showVal val="0"/>
          <c:showCatName val="0"/>
          <c:showSerName val="0"/>
          <c:showPercent val="1"/>
          <c:showBubbleSize val="0"/>
          <c:showLeaderLines val="1"/>
        </c:dLbls>
        <c:firstSliceAng val="359"/>
      </c:pieChart>
      <c:spPr>
        <a:noFill/>
        <a:ln w="25400">
          <a:noFill/>
        </a:ln>
      </c:spPr>
    </c:plotArea>
    <c:legend>
      <c:legendPos val="r"/>
      <c:layout>
        <c:manualLayout>
          <c:xMode val="edge"/>
          <c:yMode val="edge"/>
          <c:x val="0.48052856171909125"/>
          <c:y val="0.32401498725702765"/>
          <c:w val="0.21098933315490695"/>
          <c:h val="0.51205066757959616"/>
        </c:manualLayout>
      </c:layout>
      <c:overlay val="0"/>
      <c:spPr>
        <a:noFill/>
        <a:ln w="25400">
          <a:noFill/>
        </a:ln>
      </c:spPr>
      <c:txPr>
        <a:bodyPr/>
        <a:lstStyle/>
        <a:p>
          <a:pPr>
            <a:defRPr sz="735" b="0" i="0" u="none" strike="noStrike" baseline="0">
              <a:solidFill>
                <a:srgbClr val="000000"/>
              </a:solidFill>
              <a:latin typeface="+mn-lt"/>
              <a:ea typeface="Verdana"/>
              <a:cs typeface="Verdana"/>
            </a:defRPr>
          </a:pPr>
          <a:endParaRPr lang="da-DK"/>
        </a:p>
      </c:txPr>
    </c:legend>
    <c:plotVisOnly val="0"/>
    <c:dispBlanksAs val="zero"/>
    <c:showDLblsOverMax val="0"/>
  </c:chart>
  <c:spPr>
    <a:noFill/>
    <a:ln w="9525">
      <a:noFill/>
    </a:ln>
  </c:spPr>
  <c:txPr>
    <a:bodyPr/>
    <a:lstStyle/>
    <a:p>
      <a:pPr>
        <a:defRPr sz="800" b="1" i="0" u="none" strike="noStrike" baseline="0">
          <a:solidFill>
            <a:srgbClr val="000000"/>
          </a:solidFill>
          <a:latin typeface="Verdana"/>
          <a:ea typeface="Verdana"/>
          <a:cs typeface="Verdana"/>
        </a:defRPr>
      </a:pPr>
      <a:endParaRPr lang="da-DK"/>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178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l">
              <a:lnSpc>
                <a:spcPct val="100000"/>
              </a:lnSpc>
              <a:spcBef>
                <a:spcPct val="0"/>
              </a:spcBef>
              <a:defRPr sz="1200">
                <a:latin typeface="Arial" charset="0"/>
              </a:defRPr>
            </a:lvl1pPr>
          </a:lstStyle>
          <a:p>
            <a:pPr>
              <a:defRPr/>
            </a:pPr>
            <a:endParaRPr lang="da-DK"/>
          </a:p>
        </p:txBody>
      </p:sp>
      <p:sp>
        <p:nvSpPr>
          <p:cNvPr id="3075" name="Rectangle 3"/>
          <p:cNvSpPr>
            <a:spLocks noGrp="1" noChangeArrowheads="1"/>
          </p:cNvSpPr>
          <p:nvPr>
            <p:ph type="dt" idx="1"/>
          </p:nvPr>
        </p:nvSpPr>
        <p:spPr bwMode="auto">
          <a:xfrm>
            <a:off x="3816350" y="0"/>
            <a:ext cx="29178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r">
              <a:lnSpc>
                <a:spcPct val="100000"/>
              </a:lnSpc>
              <a:spcBef>
                <a:spcPct val="0"/>
              </a:spcBef>
              <a:defRPr sz="1200">
                <a:latin typeface="Arial" charset="0"/>
              </a:defRPr>
            </a:lvl1pPr>
          </a:lstStyle>
          <a:p>
            <a:pPr>
              <a:defRPr/>
            </a:pPr>
            <a:endParaRPr lang="da-DK"/>
          </a:p>
        </p:txBody>
      </p:sp>
      <p:sp>
        <p:nvSpPr>
          <p:cNvPr id="3076" name="Rectangle 4"/>
          <p:cNvSpPr>
            <a:spLocks noGrp="1" noRot="1" noChangeAspect="1" noChangeArrowheads="1" noTextEdit="1"/>
          </p:cNvSpPr>
          <p:nvPr>
            <p:ph type="sldImg" idx="2"/>
          </p:nvPr>
        </p:nvSpPr>
        <p:spPr bwMode="auto">
          <a:xfrm>
            <a:off x="2087563" y="739775"/>
            <a:ext cx="2562225"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3100"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3078" name="Rectangle 6"/>
          <p:cNvSpPr>
            <a:spLocks noGrp="1" noChangeArrowheads="1"/>
          </p:cNvSpPr>
          <p:nvPr>
            <p:ph type="ftr" sz="quarter" idx="4"/>
          </p:nvPr>
        </p:nvSpPr>
        <p:spPr bwMode="auto">
          <a:xfrm>
            <a:off x="0" y="9371013"/>
            <a:ext cx="2917825"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l">
              <a:lnSpc>
                <a:spcPct val="100000"/>
              </a:lnSpc>
              <a:spcBef>
                <a:spcPct val="0"/>
              </a:spcBef>
              <a:defRPr sz="1200">
                <a:latin typeface="Arial" charset="0"/>
              </a:defRPr>
            </a:lvl1pPr>
          </a:lstStyle>
          <a:p>
            <a:pPr>
              <a:defRPr/>
            </a:pPr>
            <a:endParaRPr lang="da-DK"/>
          </a:p>
        </p:txBody>
      </p:sp>
      <p:sp>
        <p:nvSpPr>
          <p:cNvPr id="3079" name="Rectangle 7"/>
          <p:cNvSpPr>
            <a:spLocks noGrp="1" noChangeArrowheads="1"/>
          </p:cNvSpPr>
          <p:nvPr>
            <p:ph type="sldNum" sz="quarter" idx="5"/>
          </p:nvPr>
        </p:nvSpPr>
        <p:spPr bwMode="auto">
          <a:xfrm>
            <a:off x="3816350" y="9371013"/>
            <a:ext cx="2917825"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r">
              <a:lnSpc>
                <a:spcPct val="100000"/>
              </a:lnSpc>
              <a:spcBef>
                <a:spcPct val="0"/>
              </a:spcBef>
              <a:defRPr sz="1200">
                <a:latin typeface="Arial" charset="0"/>
              </a:defRPr>
            </a:lvl1pPr>
          </a:lstStyle>
          <a:p>
            <a:pPr>
              <a:defRPr/>
            </a:pPr>
            <a:fld id="{4FAB4C30-B75E-4F8C-8AD8-C24CDF26BD88}" type="slidenum">
              <a:rPr lang="da-DK"/>
              <a:pPr>
                <a:defRPr/>
              </a:pPr>
              <a:t>‹nr.›</a:t>
            </a:fld>
            <a:endParaRPr lang="da-DK"/>
          </a:p>
        </p:txBody>
      </p:sp>
    </p:spTree>
    <p:extLst>
      <p:ext uri="{BB962C8B-B14F-4D97-AF65-F5344CB8AC3E}">
        <p14:creationId xmlns:p14="http://schemas.microsoft.com/office/powerpoint/2010/main" val="21217711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fld id="{055F9905-0DD0-4617-951A-AF0CC672CBC1}" type="slidenum">
              <a:rPr lang="da-DK" sz="1200" smtClean="0">
                <a:latin typeface="Arial" charset="0"/>
              </a:rPr>
              <a:pPr eaLnBrk="1" hangingPunct="1"/>
              <a:t>1</a:t>
            </a:fld>
            <a:endParaRPr lang="da-DK" sz="1200">
              <a:latin typeface="Arial"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6575"/>
            <a:ext cx="5829300" cy="2124075"/>
          </a:xfrm>
        </p:spPr>
        <p:txBody>
          <a:bodyPr/>
          <a:lstStyle/>
          <a:p>
            <a:r>
              <a:rPr lang="da-DK"/>
              <a:t>Klik for at redigere i master</a:t>
            </a:r>
          </a:p>
        </p:txBody>
      </p:sp>
      <p:sp>
        <p:nvSpPr>
          <p:cNvPr id="3" name="Undertitel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0F117DA9-55B1-4AB6-BF9B-A19A5858C5F2}" type="slidenum">
              <a:rPr lang="da-DK"/>
              <a:pPr>
                <a:defRPr/>
              </a:pPr>
              <a:t>‹nr.›</a:t>
            </a:fld>
            <a:endParaRPr lang="da-DK"/>
          </a:p>
        </p:txBody>
      </p:sp>
    </p:spTree>
    <p:extLst>
      <p:ext uri="{BB962C8B-B14F-4D97-AF65-F5344CB8AC3E}">
        <p14:creationId xmlns:p14="http://schemas.microsoft.com/office/powerpoint/2010/main" val="190143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2753AADC-B889-4D43-83A3-91650DE3B6F5}" type="slidenum">
              <a:rPr lang="da-DK"/>
              <a:pPr>
                <a:defRPr/>
              </a:pPr>
              <a:t>‹nr.›</a:t>
            </a:fld>
            <a:endParaRPr lang="da-DK"/>
          </a:p>
        </p:txBody>
      </p:sp>
    </p:spTree>
    <p:extLst>
      <p:ext uri="{BB962C8B-B14F-4D97-AF65-F5344CB8AC3E}">
        <p14:creationId xmlns:p14="http://schemas.microsoft.com/office/powerpoint/2010/main" val="1040506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4972050" y="396875"/>
            <a:ext cx="1543050" cy="8451850"/>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342900" y="396875"/>
            <a:ext cx="4476750" cy="8451850"/>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4DB0DBDE-2ABC-4E6C-BD94-7C2F0AF68BBF}" type="slidenum">
              <a:rPr lang="da-DK"/>
              <a:pPr>
                <a:defRPr/>
              </a:pPr>
              <a:t>‹nr.›</a:t>
            </a:fld>
            <a:endParaRPr lang="da-DK"/>
          </a:p>
        </p:txBody>
      </p:sp>
    </p:spTree>
    <p:extLst>
      <p:ext uri="{BB962C8B-B14F-4D97-AF65-F5344CB8AC3E}">
        <p14:creationId xmlns:p14="http://schemas.microsoft.com/office/powerpoint/2010/main" val="909037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0811CCC0-34F9-4A1D-B57F-500604ACBBF9}" type="slidenum">
              <a:rPr lang="da-DK"/>
              <a:pPr>
                <a:defRPr/>
              </a:pPr>
              <a:t>‹nr.›</a:t>
            </a:fld>
            <a:endParaRPr lang="da-DK"/>
          </a:p>
        </p:txBody>
      </p:sp>
    </p:spTree>
    <p:extLst>
      <p:ext uri="{BB962C8B-B14F-4D97-AF65-F5344CB8AC3E}">
        <p14:creationId xmlns:p14="http://schemas.microsoft.com/office/powerpoint/2010/main" val="194458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541338" y="6365875"/>
            <a:ext cx="5829300" cy="1966913"/>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C0DEA059-4F25-4B94-BC99-23B49E275E74}" type="slidenum">
              <a:rPr lang="da-DK"/>
              <a:pPr>
                <a:defRPr/>
              </a:pPr>
              <a:t>‹nr.›</a:t>
            </a:fld>
            <a:endParaRPr lang="da-DK"/>
          </a:p>
        </p:txBody>
      </p:sp>
    </p:spTree>
    <p:extLst>
      <p:ext uri="{BB962C8B-B14F-4D97-AF65-F5344CB8AC3E}">
        <p14:creationId xmlns:p14="http://schemas.microsoft.com/office/powerpoint/2010/main" val="3420034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2B7CDBB6-F0E7-473E-90EE-56BB6766491B}" type="slidenum">
              <a:rPr lang="da-DK"/>
              <a:pPr>
                <a:defRPr/>
              </a:pPr>
              <a:t>‹nr.›</a:t>
            </a:fld>
            <a:endParaRPr lang="da-DK"/>
          </a:p>
        </p:txBody>
      </p:sp>
    </p:spTree>
    <p:extLst>
      <p:ext uri="{BB962C8B-B14F-4D97-AF65-F5344CB8AC3E}">
        <p14:creationId xmlns:p14="http://schemas.microsoft.com/office/powerpoint/2010/main" val="981528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da-DK"/>
          </a:p>
        </p:txBody>
      </p:sp>
      <p:sp>
        <p:nvSpPr>
          <p:cNvPr id="8" name="Rectangle 5"/>
          <p:cNvSpPr>
            <a:spLocks noGrp="1" noChangeArrowheads="1"/>
          </p:cNvSpPr>
          <p:nvPr>
            <p:ph type="ftr" sz="quarter" idx="11"/>
          </p:nvPr>
        </p:nvSpPr>
        <p:spPr>
          <a:ln/>
        </p:spPr>
        <p:txBody>
          <a:bodyPr/>
          <a:lstStyle>
            <a:lvl1pPr>
              <a:defRPr/>
            </a:lvl1pPr>
          </a:lstStyle>
          <a:p>
            <a:pPr>
              <a:defRPr/>
            </a:pPr>
            <a:endParaRPr lang="da-DK"/>
          </a:p>
        </p:txBody>
      </p:sp>
      <p:sp>
        <p:nvSpPr>
          <p:cNvPr id="9" name="Rectangle 6"/>
          <p:cNvSpPr>
            <a:spLocks noGrp="1" noChangeArrowheads="1"/>
          </p:cNvSpPr>
          <p:nvPr>
            <p:ph type="sldNum" sz="quarter" idx="12"/>
          </p:nvPr>
        </p:nvSpPr>
        <p:spPr>
          <a:ln/>
        </p:spPr>
        <p:txBody>
          <a:bodyPr/>
          <a:lstStyle>
            <a:lvl1pPr>
              <a:defRPr/>
            </a:lvl1pPr>
          </a:lstStyle>
          <a:p>
            <a:pPr>
              <a:defRPr/>
            </a:pPr>
            <a:fld id="{25B5C831-1FC0-4B28-8BA6-A7DBDBF3CA77}" type="slidenum">
              <a:rPr lang="da-DK"/>
              <a:pPr>
                <a:defRPr/>
              </a:pPr>
              <a:t>‹nr.›</a:t>
            </a:fld>
            <a:endParaRPr lang="da-DK"/>
          </a:p>
        </p:txBody>
      </p:sp>
    </p:spTree>
    <p:extLst>
      <p:ext uri="{BB962C8B-B14F-4D97-AF65-F5344CB8AC3E}">
        <p14:creationId xmlns:p14="http://schemas.microsoft.com/office/powerpoint/2010/main" val="428189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Rectangle 4"/>
          <p:cNvSpPr>
            <a:spLocks noGrp="1" noChangeArrowheads="1"/>
          </p:cNvSpPr>
          <p:nvPr>
            <p:ph type="dt" sz="half" idx="10"/>
          </p:nvPr>
        </p:nvSpPr>
        <p:spPr>
          <a:ln/>
        </p:spPr>
        <p:txBody>
          <a:bodyPr/>
          <a:lstStyle>
            <a:lvl1pPr>
              <a:defRPr/>
            </a:lvl1pPr>
          </a:lstStyle>
          <a:p>
            <a:pPr>
              <a:defRPr/>
            </a:pPr>
            <a:endParaRPr lang="da-DK"/>
          </a:p>
        </p:txBody>
      </p:sp>
      <p:sp>
        <p:nvSpPr>
          <p:cNvPr id="4" name="Rectangle 5"/>
          <p:cNvSpPr>
            <a:spLocks noGrp="1" noChangeArrowheads="1"/>
          </p:cNvSpPr>
          <p:nvPr>
            <p:ph type="ftr" sz="quarter" idx="11"/>
          </p:nvPr>
        </p:nvSpPr>
        <p:spPr>
          <a:ln/>
        </p:spPr>
        <p:txBody>
          <a:bodyPr/>
          <a:lstStyle>
            <a:lvl1pPr>
              <a:defRPr/>
            </a:lvl1pPr>
          </a:lstStyle>
          <a:p>
            <a:pPr>
              <a:defRPr/>
            </a:pPr>
            <a:endParaRPr lang="da-DK"/>
          </a:p>
        </p:txBody>
      </p:sp>
      <p:sp>
        <p:nvSpPr>
          <p:cNvPr id="5" name="Rectangle 6"/>
          <p:cNvSpPr>
            <a:spLocks noGrp="1" noChangeArrowheads="1"/>
          </p:cNvSpPr>
          <p:nvPr>
            <p:ph type="sldNum" sz="quarter" idx="12"/>
          </p:nvPr>
        </p:nvSpPr>
        <p:spPr>
          <a:ln/>
        </p:spPr>
        <p:txBody>
          <a:bodyPr/>
          <a:lstStyle>
            <a:lvl1pPr>
              <a:defRPr/>
            </a:lvl1pPr>
          </a:lstStyle>
          <a:p>
            <a:pPr>
              <a:defRPr/>
            </a:pPr>
            <a:fld id="{7C3551AC-4A15-4B02-92A2-0D275D79C97F}" type="slidenum">
              <a:rPr lang="da-DK"/>
              <a:pPr>
                <a:defRPr/>
              </a:pPr>
              <a:t>‹nr.›</a:t>
            </a:fld>
            <a:endParaRPr lang="da-DK"/>
          </a:p>
        </p:txBody>
      </p:sp>
    </p:spTree>
    <p:extLst>
      <p:ext uri="{BB962C8B-B14F-4D97-AF65-F5344CB8AC3E}">
        <p14:creationId xmlns:p14="http://schemas.microsoft.com/office/powerpoint/2010/main" val="644416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a-DK"/>
          </a:p>
        </p:txBody>
      </p:sp>
      <p:sp>
        <p:nvSpPr>
          <p:cNvPr id="3" name="Rectangle 5"/>
          <p:cNvSpPr>
            <a:spLocks noGrp="1" noChangeArrowheads="1"/>
          </p:cNvSpPr>
          <p:nvPr>
            <p:ph type="ftr" sz="quarter" idx="11"/>
          </p:nvPr>
        </p:nvSpPr>
        <p:spPr>
          <a:ln/>
        </p:spPr>
        <p:txBody>
          <a:bodyPr/>
          <a:lstStyle>
            <a:lvl1pPr>
              <a:defRPr/>
            </a:lvl1pPr>
          </a:lstStyle>
          <a:p>
            <a:pPr>
              <a:defRPr/>
            </a:pPr>
            <a:endParaRPr lang="da-DK"/>
          </a:p>
        </p:txBody>
      </p:sp>
      <p:sp>
        <p:nvSpPr>
          <p:cNvPr id="4" name="Rectangle 6"/>
          <p:cNvSpPr>
            <a:spLocks noGrp="1" noChangeArrowheads="1"/>
          </p:cNvSpPr>
          <p:nvPr>
            <p:ph type="sldNum" sz="quarter" idx="12"/>
          </p:nvPr>
        </p:nvSpPr>
        <p:spPr>
          <a:ln/>
        </p:spPr>
        <p:txBody>
          <a:bodyPr/>
          <a:lstStyle>
            <a:lvl1pPr>
              <a:defRPr/>
            </a:lvl1pPr>
          </a:lstStyle>
          <a:p>
            <a:pPr>
              <a:defRPr/>
            </a:pPr>
            <a:fld id="{6BAF9A9B-2BAC-43D1-B7C5-3FF51EB5FE6B}" type="slidenum">
              <a:rPr lang="da-DK"/>
              <a:pPr>
                <a:defRPr/>
              </a:pPr>
              <a:t>‹nr.›</a:t>
            </a:fld>
            <a:endParaRPr lang="da-DK"/>
          </a:p>
        </p:txBody>
      </p:sp>
    </p:spTree>
    <p:extLst>
      <p:ext uri="{BB962C8B-B14F-4D97-AF65-F5344CB8AC3E}">
        <p14:creationId xmlns:p14="http://schemas.microsoft.com/office/powerpoint/2010/main" val="2506191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342900" y="393700"/>
            <a:ext cx="2255838" cy="1679575"/>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FF7EBFDA-0A43-4197-9240-2BC4B11F3C3A}" type="slidenum">
              <a:rPr lang="da-DK"/>
              <a:pPr>
                <a:defRPr/>
              </a:pPr>
              <a:t>‹nr.›</a:t>
            </a:fld>
            <a:endParaRPr lang="da-DK"/>
          </a:p>
        </p:txBody>
      </p:sp>
    </p:spTree>
    <p:extLst>
      <p:ext uri="{BB962C8B-B14F-4D97-AF65-F5344CB8AC3E}">
        <p14:creationId xmlns:p14="http://schemas.microsoft.com/office/powerpoint/2010/main" val="3337287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344613" y="6934200"/>
            <a:ext cx="4114800" cy="819150"/>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265CD079-EBCB-4F02-90EC-B5D8C4AE4308}" type="slidenum">
              <a:rPr lang="da-DK"/>
              <a:pPr>
                <a:defRPr/>
              </a:pPr>
              <a:t>‹nr.›</a:t>
            </a:fld>
            <a:endParaRPr lang="da-DK"/>
          </a:p>
        </p:txBody>
      </p:sp>
    </p:spTree>
    <p:extLst>
      <p:ext uri="{BB962C8B-B14F-4D97-AF65-F5344CB8AC3E}">
        <p14:creationId xmlns:p14="http://schemas.microsoft.com/office/powerpoint/2010/main" val="62239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t>Klik for at redigere titeltypografi i masteren</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28" name="Rectangle 4"/>
          <p:cNvSpPr>
            <a:spLocks noGrp="1" noChangeArrowheads="1"/>
          </p:cNvSpPr>
          <p:nvPr>
            <p:ph type="dt" sz="half" idx="2"/>
          </p:nvPr>
        </p:nvSpPr>
        <p:spPr bwMode="auto">
          <a:xfrm>
            <a:off x="342900" y="9020175"/>
            <a:ext cx="1600200"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a:latin typeface="+mn-lt"/>
              </a:defRPr>
            </a:lvl1pPr>
          </a:lstStyle>
          <a:p>
            <a:pPr>
              <a:defRPr/>
            </a:pPr>
            <a:endParaRPr lang="da-DK"/>
          </a:p>
        </p:txBody>
      </p:sp>
      <p:sp>
        <p:nvSpPr>
          <p:cNvPr id="1029" name="Rectangle 5"/>
          <p:cNvSpPr>
            <a:spLocks noGrp="1" noChangeArrowheads="1"/>
          </p:cNvSpPr>
          <p:nvPr>
            <p:ph type="ftr" sz="quarter" idx="3"/>
          </p:nvPr>
        </p:nvSpPr>
        <p:spPr bwMode="auto">
          <a:xfrm>
            <a:off x="2343150" y="9020175"/>
            <a:ext cx="2171700"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400">
                <a:latin typeface="+mn-lt"/>
              </a:defRPr>
            </a:lvl1pPr>
          </a:lstStyle>
          <a:p>
            <a:pPr>
              <a:defRPr/>
            </a:pPr>
            <a:endParaRPr lang="da-DK"/>
          </a:p>
        </p:txBody>
      </p:sp>
      <p:sp>
        <p:nvSpPr>
          <p:cNvPr id="1030" name="Rectangle 6"/>
          <p:cNvSpPr>
            <a:spLocks noGrp="1" noChangeArrowheads="1"/>
          </p:cNvSpPr>
          <p:nvPr>
            <p:ph type="sldNum" sz="quarter" idx="4"/>
          </p:nvPr>
        </p:nvSpPr>
        <p:spPr bwMode="auto">
          <a:xfrm>
            <a:off x="4914900" y="9020175"/>
            <a:ext cx="1600200"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a:latin typeface="+mn-lt"/>
              </a:defRPr>
            </a:lvl1pPr>
          </a:lstStyle>
          <a:p>
            <a:pPr>
              <a:defRPr/>
            </a:pPr>
            <a:fld id="{025296E4-EB9A-4836-A1AC-3D12F2E867F5}" type="slidenum">
              <a:rPr lang="da-DK"/>
              <a:pPr>
                <a:defRPr/>
              </a:pPr>
              <a:t>‹nr.›</a:t>
            </a:fld>
            <a:endParaRPr lang="da-DK"/>
          </a:p>
        </p:txBody>
      </p:sp>
      <p:sp>
        <p:nvSpPr>
          <p:cNvPr id="3" name="Tekstfelt 2">
            <a:extLst>
              <a:ext uri="{FF2B5EF4-FFF2-40B4-BE49-F238E27FC236}">
                <a16:creationId xmlns:a16="http://schemas.microsoft.com/office/drawing/2014/main" id="{84AE1D6D-BDCC-503F-CC91-C22D395471CE}"/>
              </a:ext>
            </a:extLst>
          </p:cNvPr>
          <p:cNvSpPr txBox="1"/>
          <p:nvPr userDrawn="1">
            <p:extLst>
              <p:ext uri="{1162E1C5-73C7-4A58-AE30-91384D911F3F}">
                <p184:classification xmlns:p184="http://schemas.microsoft.com/office/powerpoint/2018/4/main" val="ftr"/>
              </p:ext>
            </p:extLst>
          </p:nvPr>
        </p:nvSpPr>
        <p:spPr>
          <a:xfrm>
            <a:off x="5872163" y="9735820"/>
            <a:ext cx="942975" cy="106680"/>
          </a:xfrm>
          <a:prstGeom prst="rect">
            <a:avLst/>
          </a:prstGeom>
        </p:spPr>
        <p:txBody>
          <a:bodyPr horzOverflow="overflow" lIns="0" tIns="0" rIns="0" bIns="0">
            <a:spAutoFit/>
          </a:bodyPr>
          <a:lstStyle/>
          <a:p>
            <a:pPr algn="l"/>
            <a:r>
              <a:rPr lang="da-DK" sz="700">
                <a:solidFill>
                  <a:srgbClr val="AAC3C4">
                    <a:alpha val="50000"/>
                  </a:srgbClr>
                </a:solidFill>
                <a:latin typeface="Calibri light" panose="020F0302020204030204" pitchFamily="34" charset="0"/>
                <a:ea typeface="Calibri light" panose="020F0302020204030204" pitchFamily="34" charset="0"/>
                <a:cs typeface="Calibri light" panose="020F0302020204030204" pitchFamily="34" charset="0"/>
              </a:rPr>
              <a:t>Til arbejdsbrug/Restricted</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1.jpe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80" descr="Baggrund"/>
          <p:cNvPicPr>
            <a:picLocks noChangeAspect="1" noChangeArrowheads="1"/>
          </p:cNvPicPr>
          <p:nvPr/>
        </p:nvPicPr>
        <p:blipFill>
          <a:blip r:embed="rId3">
            <a:duotone>
              <a:prstClr val="black"/>
              <a:srgbClr val="E5F1E0">
                <a:tint val="45000"/>
                <a:satMod val="400000"/>
              </a:srgbClr>
            </a:duotone>
            <a:extLst>
              <a:ext uri="{28A0092B-C50C-407E-A947-70E740481C1C}">
                <a14:useLocalDpi xmlns:a14="http://schemas.microsoft.com/office/drawing/2010/main" val="0"/>
              </a:ext>
            </a:extLst>
          </a:blip>
          <a:srcRect/>
          <a:stretch>
            <a:fillRect/>
          </a:stretch>
        </p:blipFill>
        <p:spPr bwMode="auto">
          <a:xfrm>
            <a:off x="0" y="1246188"/>
            <a:ext cx="68580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81" descr="Baggrund"/>
          <p:cNvPicPr>
            <a:picLocks noChangeAspect="1" noChangeArrowheads="1"/>
          </p:cNvPicPr>
          <p:nvPr/>
        </p:nvPicPr>
        <p:blipFill>
          <a:blip r:embed="rId4">
            <a:duotone>
              <a:prstClr val="black"/>
              <a:srgbClr val="E5F1E0">
                <a:tint val="45000"/>
                <a:satMod val="400000"/>
              </a:srgbClr>
            </a:duotone>
            <a:extLst>
              <a:ext uri="{28A0092B-C50C-407E-A947-70E740481C1C}">
                <a14:useLocalDpi xmlns:a14="http://schemas.microsoft.com/office/drawing/2010/main" val="0"/>
              </a:ext>
            </a:extLst>
          </a:blip>
          <a:srcRect/>
          <a:stretch>
            <a:fillRect/>
          </a:stretch>
        </p:blipFill>
        <p:spPr bwMode="auto">
          <a:xfrm>
            <a:off x="0" y="5383213"/>
            <a:ext cx="6858000" cy="37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4"/>
          <p:cNvSpPr txBox="1">
            <a:spLocks noChangeArrowheads="1"/>
          </p:cNvSpPr>
          <p:nvPr/>
        </p:nvSpPr>
        <p:spPr bwMode="auto">
          <a:xfrm>
            <a:off x="260350" y="330200"/>
            <a:ext cx="3671888" cy="825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895350" eaLnBrk="0" hangingPunct="0">
              <a:defRPr sz="1000">
                <a:solidFill>
                  <a:schemeClr val="tx1"/>
                </a:solidFill>
                <a:latin typeface="TheSansSemiBold-Plain" pitchFamily="34" charset="0"/>
              </a:defRPr>
            </a:lvl1pPr>
            <a:lvl2pPr marL="742950" indent="-285750" defTabSz="895350" eaLnBrk="0" hangingPunct="0">
              <a:defRPr sz="1000">
                <a:solidFill>
                  <a:schemeClr val="tx1"/>
                </a:solidFill>
                <a:latin typeface="TheSansSemiBold-Plain" pitchFamily="34" charset="0"/>
              </a:defRPr>
            </a:lvl2pPr>
            <a:lvl3pPr marL="1143000" indent="-228600" defTabSz="895350" eaLnBrk="0" hangingPunct="0">
              <a:defRPr sz="1000">
                <a:solidFill>
                  <a:schemeClr val="tx1"/>
                </a:solidFill>
                <a:latin typeface="TheSansSemiBold-Plain" pitchFamily="34" charset="0"/>
              </a:defRPr>
            </a:lvl3pPr>
            <a:lvl4pPr marL="1600200" indent="-228600" defTabSz="895350" eaLnBrk="0" hangingPunct="0">
              <a:defRPr sz="1000">
                <a:solidFill>
                  <a:schemeClr val="tx1"/>
                </a:solidFill>
                <a:latin typeface="TheSansSemiBold-Plain" pitchFamily="34" charset="0"/>
              </a:defRPr>
            </a:lvl4pPr>
            <a:lvl5pPr marL="2057400" indent="-228600" defTabSz="895350" eaLnBrk="0" hangingPunct="0">
              <a:defRPr sz="1000">
                <a:solidFill>
                  <a:schemeClr val="tx1"/>
                </a:solidFill>
                <a:latin typeface="TheSansSemiBold-Plain" pitchFamily="34" charset="0"/>
              </a:defRPr>
            </a:lvl5pPr>
            <a:lvl6pPr marL="2514600" indent="-228600" algn="ctr" defTabSz="895350"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defTabSz="895350"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defTabSz="895350"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defTabSz="895350"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algn="l" eaLnBrk="1" hangingPunct="1">
              <a:lnSpc>
                <a:spcPct val="60000"/>
              </a:lnSpc>
            </a:pPr>
            <a:r>
              <a:rPr lang="da-DK" sz="1200" dirty="0" err="1">
                <a:latin typeface="Calibri" panose="020F0502020204030204" pitchFamily="34" charset="0"/>
              </a:rPr>
              <a:t>Elleverandør</a:t>
            </a:r>
            <a:r>
              <a:rPr lang="da-DK" sz="1200" dirty="0">
                <a:latin typeface="Calibri" panose="020F0502020204030204" pitchFamily="34" charset="0"/>
              </a:rPr>
              <a:t>: SK Energi A/S</a:t>
            </a:r>
          </a:p>
          <a:p>
            <a:pPr algn="l" eaLnBrk="1" hangingPunct="1">
              <a:lnSpc>
                <a:spcPct val="60000"/>
              </a:lnSpc>
            </a:pPr>
            <a:r>
              <a:rPr lang="da-DK" sz="1200" dirty="0">
                <a:latin typeface="Calibri" panose="020F0502020204030204" pitchFamily="34" charset="0"/>
              </a:rPr>
              <a:t>Adresse: Nordvej 6, 4200 Slagelse	    </a:t>
            </a:r>
          </a:p>
          <a:p>
            <a:pPr algn="l" eaLnBrk="1" hangingPunct="1">
              <a:lnSpc>
                <a:spcPct val="60000"/>
              </a:lnSpc>
            </a:pPr>
            <a:r>
              <a:rPr lang="da-DK" sz="1200" dirty="0">
                <a:latin typeface="Calibri" panose="020F0502020204030204" pitchFamily="34" charset="0"/>
              </a:rPr>
              <a:t>Telefon: 58 36 25 00</a:t>
            </a:r>
            <a:r>
              <a:rPr lang="da-DK" sz="1200" i="1" dirty="0">
                <a:latin typeface="Calibri" panose="020F0502020204030204" pitchFamily="34" charset="0"/>
              </a:rPr>
              <a:t>	    </a:t>
            </a:r>
            <a:endParaRPr lang="da-DK" sz="1200" dirty="0">
              <a:latin typeface="Calibri" panose="020F0502020204030204" pitchFamily="34" charset="0"/>
            </a:endParaRPr>
          </a:p>
          <a:p>
            <a:pPr algn="l" eaLnBrk="1" hangingPunct="1">
              <a:lnSpc>
                <a:spcPct val="60000"/>
              </a:lnSpc>
            </a:pPr>
            <a:r>
              <a:rPr lang="da-DK" sz="1200" dirty="0">
                <a:latin typeface="Calibri" panose="020F0502020204030204" pitchFamily="34" charset="0"/>
              </a:rPr>
              <a:t>Hjemmeside:</a:t>
            </a:r>
            <a:r>
              <a:rPr lang="da-DK" sz="1200" i="1" dirty="0">
                <a:latin typeface="Calibri" panose="020F0502020204030204" pitchFamily="34" charset="0"/>
              </a:rPr>
              <a:t> skenergi.dk  </a:t>
            </a:r>
            <a:endParaRPr lang="da-DK" sz="1200" dirty="0">
              <a:latin typeface="Calibri" panose="020F0502020204030204" pitchFamily="34" charset="0"/>
            </a:endParaRPr>
          </a:p>
        </p:txBody>
      </p:sp>
      <p:sp>
        <p:nvSpPr>
          <p:cNvPr id="2054" name="Text Box 7"/>
          <p:cNvSpPr txBox="1">
            <a:spLocks noChangeArrowheads="1"/>
          </p:cNvSpPr>
          <p:nvPr/>
        </p:nvSpPr>
        <p:spPr bwMode="auto">
          <a:xfrm>
            <a:off x="622300" y="1265238"/>
            <a:ext cx="5746750" cy="398462"/>
          </a:xfrm>
          <a:prstGeom prst="rect">
            <a:avLst/>
          </a:prstGeom>
          <a:noFill/>
          <a:ln>
            <a:noFill/>
          </a:ln>
          <a:effectLst/>
          <a:extLst>
            <a:ext uri="{909E8E84-426E-40DD-AFC4-6F175D3DCCD1}">
              <a14:hiddenFill xmlns:a14="http://schemas.microsoft.com/office/drawing/2010/main">
                <a:solidFill>
                  <a:srgbClr val="008BA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lnSpc>
                <a:spcPct val="100000"/>
              </a:lnSpc>
            </a:pPr>
            <a:r>
              <a:rPr lang="da-DK" sz="2800" dirty="0">
                <a:latin typeface="Calibri" panose="020F0502020204030204" pitchFamily="34" charset="0"/>
              </a:rPr>
              <a:t>Individuel deklaration 2025</a:t>
            </a:r>
          </a:p>
        </p:txBody>
      </p:sp>
      <p:sp>
        <p:nvSpPr>
          <p:cNvPr id="2055" name="Text Box 8"/>
          <p:cNvSpPr txBox="1">
            <a:spLocks noChangeArrowheads="1"/>
          </p:cNvSpPr>
          <p:nvPr/>
        </p:nvSpPr>
        <p:spPr bwMode="auto">
          <a:xfrm>
            <a:off x="250825" y="1663700"/>
            <a:ext cx="649128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algn="l" eaLnBrk="1" hangingPunct="1">
              <a:lnSpc>
                <a:spcPct val="120000"/>
              </a:lnSpc>
              <a:spcBef>
                <a:spcPct val="0"/>
              </a:spcBef>
            </a:pPr>
            <a:r>
              <a:rPr lang="da-DK" dirty="0">
                <a:latin typeface="Calibri" panose="020F0502020204030204" pitchFamily="34" charset="0"/>
              </a:rPr>
              <a:t>Deklarationen viser hvilke energikilder, der er medregnet til dit </a:t>
            </a:r>
            <a:r>
              <a:rPr lang="da-DK" dirty="0" err="1">
                <a:latin typeface="Calibri" panose="020F0502020204030204" pitchFamily="34" charset="0"/>
              </a:rPr>
              <a:t>elkøb</a:t>
            </a:r>
            <a:r>
              <a:rPr lang="da-DK" dirty="0">
                <a:latin typeface="Calibri" panose="020F0502020204030204" pitchFamily="34" charset="0"/>
              </a:rPr>
              <a:t> samt de tilknyttede miljøpåvirkninger. Til sammenligning er angivet den generelle deklaration, der viser den beregnede gennemsnitlige brændselsfordeling og miljøpåvirkning ved elforbrug for de danske </a:t>
            </a:r>
            <a:r>
              <a:rPr lang="da-DK" dirty="0" err="1">
                <a:latin typeface="Calibri" panose="020F0502020204030204" pitchFamily="34" charset="0"/>
              </a:rPr>
              <a:t>elforbrugere</a:t>
            </a:r>
            <a:r>
              <a:rPr lang="da-DK" dirty="0">
                <a:latin typeface="Calibri" panose="020F0502020204030204" pitchFamily="34" charset="0"/>
              </a:rPr>
              <a:t>, der ikke har købt individuelt deklareret elektricitet.</a:t>
            </a:r>
          </a:p>
          <a:p>
            <a:pPr algn="l" eaLnBrk="1" hangingPunct="1">
              <a:lnSpc>
                <a:spcPct val="120000"/>
              </a:lnSpc>
              <a:spcBef>
                <a:spcPct val="0"/>
              </a:spcBef>
            </a:pPr>
            <a:endParaRPr lang="da-DK" sz="800" dirty="0">
              <a:latin typeface="Calibri" panose="020F0502020204030204" pitchFamily="34" charset="0"/>
            </a:endParaRPr>
          </a:p>
          <a:p>
            <a:pPr algn="l" eaLnBrk="1" hangingPunct="1">
              <a:lnSpc>
                <a:spcPct val="120000"/>
              </a:lnSpc>
              <a:spcBef>
                <a:spcPct val="0"/>
              </a:spcBef>
            </a:pPr>
            <a:r>
              <a:rPr lang="da-DK" dirty="0">
                <a:latin typeface="Calibri" panose="020F0502020204030204" pitchFamily="34" charset="0"/>
              </a:rPr>
              <a:t>Deklarationen er dokumenteret med oprindelsesgarantier, der viser produktionen af den angivne mængde el svarende til dit elforbrug. Der er hermed sikkerhed for, at oprindelsesgarantierne ikke også bliver anvendt til at dokumentere el-salg til andre kunder. Eventuelle spørgsmål om deklarationen kan rettes til Energinet.</a:t>
            </a:r>
          </a:p>
        </p:txBody>
      </p:sp>
      <p:sp>
        <p:nvSpPr>
          <p:cNvPr id="2056" name="Text Box 10"/>
          <p:cNvSpPr txBox="1">
            <a:spLocks noChangeArrowheads="1"/>
          </p:cNvSpPr>
          <p:nvPr/>
        </p:nvSpPr>
        <p:spPr bwMode="auto">
          <a:xfrm>
            <a:off x="439738" y="3071813"/>
            <a:ext cx="5746750" cy="330200"/>
          </a:xfrm>
          <a:prstGeom prst="rect">
            <a:avLst/>
          </a:prstGeom>
          <a:noFill/>
          <a:ln>
            <a:noFill/>
          </a:ln>
          <a:effectLst/>
          <a:extLst>
            <a:ext uri="{909E8E84-426E-40DD-AFC4-6F175D3DCCD1}">
              <a14:hiddenFill xmlns:a14="http://schemas.microsoft.com/office/drawing/2010/main">
                <a:solidFill>
                  <a:srgbClr val="008BA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lnSpc>
                <a:spcPct val="100000"/>
              </a:lnSpc>
            </a:pPr>
            <a:r>
              <a:rPr lang="da-DK" sz="1600" dirty="0">
                <a:latin typeface="Calibri" panose="020F0502020204030204" pitchFamily="34" charset="0"/>
              </a:rPr>
              <a:t>Energikilder anvendt til </a:t>
            </a:r>
            <a:r>
              <a:rPr lang="da-DK" sz="1600" dirty="0" err="1">
                <a:latin typeface="Calibri" panose="020F0502020204030204" pitchFamily="34" charset="0"/>
              </a:rPr>
              <a:t>elfremstilling</a:t>
            </a:r>
            <a:endParaRPr lang="da-DK" sz="1600" dirty="0">
              <a:latin typeface="Calibri" panose="020F0502020204030204" pitchFamily="34" charset="0"/>
            </a:endParaRPr>
          </a:p>
        </p:txBody>
      </p:sp>
      <p:sp>
        <p:nvSpPr>
          <p:cNvPr id="2057" name="Text Box 11"/>
          <p:cNvSpPr txBox="1">
            <a:spLocks noChangeArrowheads="1"/>
          </p:cNvSpPr>
          <p:nvPr/>
        </p:nvSpPr>
        <p:spPr bwMode="auto">
          <a:xfrm>
            <a:off x="3862354" y="3378200"/>
            <a:ext cx="2460625" cy="27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r>
              <a:rPr lang="da-DK" sz="1100" dirty="0">
                <a:latin typeface="Calibri" panose="020F0502020204030204" pitchFamily="34" charset="0"/>
              </a:rPr>
              <a:t>Generel deklaration 2025</a:t>
            </a:r>
          </a:p>
        </p:txBody>
      </p:sp>
      <p:sp>
        <p:nvSpPr>
          <p:cNvPr id="2058" name="Text Box 74"/>
          <p:cNvSpPr txBox="1">
            <a:spLocks noChangeArrowheads="1"/>
          </p:cNvSpPr>
          <p:nvPr/>
        </p:nvSpPr>
        <p:spPr bwMode="auto">
          <a:xfrm>
            <a:off x="107255" y="5673080"/>
            <a:ext cx="3033713" cy="328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algn="l" eaLnBrk="1" hangingPunct="1">
              <a:lnSpc>
                <a:spcPct val="120000"/>
              </a:lnSpc>
              <a:spcBef>
                <a:spcPct val="0"/>
              </a:spcBef>
            </a:pPr>
            <a:r>
              <a:rPr lang="da-DK" sz="1100" dirty="0">
                <a:latin typeface="Calibri" panose="020F0502020204030204" pitchFamily="34" charset="0"/>
              </a:rPr>
              <a:t>Miljøforhold ved forbrug af 1 kWh</a:t>
            </a:r>
          </a:p>
          <a:p>
            <a:pPr algn="l" eaLnBrk="1" hangingPunct="1">
              <a:lnSpc>
                <a:spcPct val="120000"/>
              </a:lnSpc>
              <a:spcBef>
                <a:spcPct val="0"/>
              </a:spcBef>
            </a:pPr>
            <a:endParaRPr lang="da-DK" sz="900" b="1" dirty="0"/>
          </a:p>
          <a:p>
            <a:pPr algn="l" eaLnBrk="1" hangingPunct="1">
              <a:lnSpc>
                <a:spcPct val="120000"/>
              </a:lnSpc>
              <a:spcBef>
                <a:spcPct val="0"/>
              </a:spcBef>
            </a:pPr>
            <a:r>
              <a:rPr lang="da-DK" sz="900" dirty="0" err="1">
                <a:latin typeface="Calibri" panose="020F0502020204030204" pitchFamily="34" charset="0"/>
              </a:rPr>
              <a:t>Elproduktion</a:t>
            </a:r>
            <a:r>
              <a:rPr lang="da-DK" sz="900" dirty="0">
                <a:latin typeface="Calibri" panose="020F0502020204030204" pitchFamily="34" charset="0"/>
              </a:rPr>
              <a:t> fra vedvarende energikilder, der omfatter el produceret fra vind, vand, sol, biogas, biomasse og den bionedbrydelige andel af affald, er kendetegnet ved ikke at medføre CO</a:t>
            </a:r>
            <a:r>
              <a:rPr lang="da-DK" sz="900" baseline="-25000" dirty="0">
                <a:latin typeface="Calibri" panose="020F0502020204030204" pitchFamily="34" charset="0"/>
              </a:rPr>
              <a:t>2</a:t>
            </a:r>
            <a:r>
              <a:rPr lang="da-DK" sz="900" dirty="0">
                <a:latin typeface="Calibri" panose="020F0502020204030204" pitchFamily="34" charset="0"/>
              </a:rPr>
              <a:t>-emission.</a:t>
            </a:r>
          </a:p>
          <a:p>
            <a:pPr algn="l" eaLnBrk="1" hangingPunct="1">
              <a:lnSpc>
                <a:spcPct val="120000"/>
              </a:lnSpc>
              <a:spcBef>
                <a:spcPct val="0"/>
              </a:spcBef>
            </a:pPr>
            <a:endParaRPr lang="da-DK" sz="900" dirty="0">
              <a:latin typeface="Calibri" panose="020F0502020204030204" pitchFamily="34" charset="0"/>
            </a:endParaRPr>
          </a:p>
          <a:p>
            <a:pPr algn="l" eaLnBrk="1" hangingPunct="1">
              <a:lnSpc>
                <a:spcPct val="120000"/>
              </a:lnSpc>
              <a:spcBef>
                <a:spcPct val="0"/>
              </a:spcBef>
            </a:pPr>
            <a:r>
              <a:rPr lang="da-DK" sz="900" dirty="0" err="1">
                <a:latin typeface="Calibri" panose="020F0502020204030204" pitchFamily="34" charset="0"/>
              </a:rPr>
              <a:t>Elproduktion</a:t>
            </a:r>
            <a:r>
              <a:rPr lang="da-DK" sz="900" dirty="0">
                <a:latin typeface="Calibri" panose="020F0502020204030204" pitchFamily="34" charset="0"/>
              </a:rPr>
              <a:t> fra vind, vand og sol er helt emissionsfri, mens der ved brug af biogas, biomasse, affald og fossile brændsler (kul, olie og naturgas) dannes en række emissioner til luften og restprodukter.</a:t>
            </a:r>
          </a:p>
          <a:p>
            <a:pPr algn="l" eaLnBrk="1" hangingPunct="1">
              <a:lnSpc>
                <a:spcPct val="120000"/>
              </a:lnSpc>
              <a:spcBef>
                <a:spcPct val="0"/>
              </a:spcBef>
            </a:pPr>
            <a:endParaRPr lang="da-DK" sz="900" dirty="0">
              <a:latin typeface="Calibri" panose="020F0502020204030204" pitchFamily="34" charset="0"/>
            </a:endParaRPr>
          </a:p>
          <a:p>
            <a:pPr algn="l" eaLnBrk="1" hangingPunct="1">
              <a:lnSpc>
                <a:spcPct val="120000"/>
              </a:lnSpc>
              <a:spcBef>
                <a:spcPct val="0"/>
              </a:spcBef>
            </a:pPr>
            <a:r>
              <a:rPr lang="da-DK" sz="900" dirty="0">
                <a:latin typeface="Calibri" panose="020F0502020204030204" pitchFamily="34" charset="0"/>
              </a:rPr>
              <a:t>Emissioner til luften sker bl.a. som drivhusgasser (kuldioxid, metan og lattergas) og som forsurende gasser (svovldioxid og kvælstofilter).</a:t>
            </a:r>
          </a:p>
          <a:p>
            <a:pPr algn="l" eaLnBrk="1" hangingPunct="1">
              <a:lnSpc>
                <a:spcPct val="120000"/>
              </a:lnSpc>
              <a:spcBef>
                <a:spcPct val="0"/>
              </a:spcBef>
            </a:pPr>
            <a:endParaRPr lang="da-DK" sz="900" dirty="0">
              <a:latin typeface="Calibri" panose="020F0502020204030204" pitchFamily="34" charset="0"/>
            </a:endParaRPr>
          </a:p>
          <a:p>
            <a:pPr algn="l" eaLnBrk="1" hangingPunct="1">
              <a:lnSpc>
                <a:spcPct val="120000"/>
              </a:lnSpc>
              <a:spcBef>
                <a:spcPct val="0"/>
              </a:spcBef>
            </a:pPr>
            <a:r>
              <a:rPr lang="da-DK" sz="900" dirty="0">
                <a:latin typeface="Calibri" panose="020F0502020204030204" pitchFamily="34" charset="0"/>
              </a:rPr>
              <a:t>Restprodukter kan ofte anvendes, fx afsvovlingsproduktet gips til byggematerialer og kulasker til cementindustrien. Bioasker bruges  ofte til gødskning.</a:t>
            </a:r>
          </a:p>
        </p:txBody>
      </p:sp>
      <p:sp>
        <p:nvSpPr>
          <p:cNvPr id="2059" name="Text Box 75"/>
          <p:cNvSpPr txBox="1">
            <a:spLocks noChangeArrowheads="1"/>
          </p:cNvSpPr>
          <p:nvPr/>
        </p:nvSpPr>
        <p:spPr bwMode="auto">
          <a:xfrm>
            <a:off x="0" y="9190038"/>
            <a:ext cx="6858000" cy="742950"/>
          </a:xfrm>
          <a:prstGeom prst="rect">
            <a:avLst/>
          </a:prstGeom>
          <a:noFill/>
          <a:ln>
            <a:noFill/>
          </a:ln>
          <a:effectLst/>
          <a:extLst>
            <a:ext uri="{909E8E84-426E-40DD-AFC4-6F175D3DCCD1}">
              <a14:hiddenFill xmlns:a14="http://schemas.microsoft.com/office/drawing/2010/main">
                <a:solidFill>
                  <a:srgbClr val="008BA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lnSpc>
                <a:spcPct val="100000"/>
              </a:lnSpc>
            </a:pPr>
            <a:r>
              <a:rPr lang="da-DK" sz="1200" dirty="0">
                <a:latin typeface="Calibri" panose="020F0502020204030204" pitchFamily="34" charset="0"/>
              </a:rPr>
              <a:t>Beregning af miljøforhold og brændselsfordeling er baseret på retningslinjer </a:t>
            </a:r>
            <a:r>
              <a:rPr lang="da-DK" sz="1200">
                <a:latin typeface="Calibri" panose="020F0502020204030204" pitchFamily="34" charset="0"/>
              </a:rPr>
              <a:t>fra Energinet. </a:t>
            </a:r>
            <a:endParaRPr lang="da-DK" sz="1200" dirty="0">
              <a:latin typeface="Calibri" panose="020F0502020204030204" pitchFamily="34" charset="0"/>
            </a:endParaRPr>
          </a:p>
          <a:p>
            <a:pPr eaLnBrk="1" hangingPunct="1">
              <a:lnSpc>
                <a:spcPct val="100000"/>
              </a:lnSpc>
            </a:pPr>
            <a:r>
              <a:rPr lang="da-DK" sz="1200" dirty="0">
                <a:latin typeface="Calibri" panose="020F0502020204030204" pitchFamily="34" charset="0"/>
              </a:rPr>
              <a:t>Besøg www.energinet.dk og læs mere om forudsætningerne.</a:t>
            </a:r>
          </a:p>
        </p:txBody>
      </p:sp>
      <p:sp>
        <p:nvSpPr>
          <p:cNvPr id="2060" name="Text Box 77"/>
          <p:cNvSpPr txBox="1">
            <a:spLocks noChangeArrowheads="1"/>
          </p:cNvSpPr>
          <p:nvPr/>
        </p:nvSpPr>
        <p:spPr bwMode="auto">
          <a:xfrm>
            <a:off x="342900" y="3379788"/>
            <a:ext cx="2460625" cy="27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a:solidFill>
                  <a:schemeClr val="tx1"/>
                </a:solidFill>
                <a:latin typeface="TheSansSemiBold-Plain" pitchFamily="34" charset="0"/>
              </a:defRPr>
            </a:lvl1pPr>
            <a:lvl2pPr marL="742950" indent="-285750" eaLnBrk="0" hangingPunct="0">
              <a:defRPr sz="1000">
                <a:solidFill>
                  <a:schemeClr val="tx1"/>
                </a:solidFill>
                <a:latin typeface="TheSansSemiBold-Plain" pitchFamily="34" charset="0"/>
              </a:defRPr>
            </a:lvl2pPr>
            <a:lvl3pPr marL="1143000" indent="-228600" eaLnBrk="0" hangingPunct="0">
              <a:defRPr sz="1000">
                <a:solidFill>
                  <a:schemeClr val="tx1"/>
                </a:solidFill>
                <a:latin typeface="TheSansSemiBold-Plain" pitchFamily="34" charset="0"/>
              </a:defRPr>
            </a:lvl3pPr>
            <a:lvl4pPr marL="1600200" indent="-228600" eaLnBrk="0" hangingPunct="0">
              <a:defRPr sz="1000">
                <a:solidFill>
                  <a:schemeClr val="tx1"/>
                </a:solidFill>
                <a:latin typeface="TheSansSemiBold-Plain" pitchFamily="34" charset="0"/>
              </a:defRPr>
            </a:lvl4pPr>
            <a:lvl5pPr marL="2057400" indent="-228600" eaLnBrk="0" hangingPunct="0">
              <a:defRPr sz="1000">
                <a:solidFill>
                  <a:schemeClr val="tx1"/>
                </a:solidFill>
                <a:latin typeface="TheSansSemiBold-Plain" pitchFamily="34" charset="0"/>
              </a:defRPr>
            </a:lvl5pPr>
            <a:lvl6pPr marL="25146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6pPr>
            <a:lvl7pPr marL="29718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7pPr>
            <a:lvl8pPr marL="34290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8pPr>
            <a:lvl9pPr marL="3886200" indent="-228600" algn="ctr" eaLnBrk="0" fontAlgn="base" hangingPunct="0">
              <a:lnSpc>
                <a:spcPct val="110000"/>
              </a:lnSpc>
              <a:spcBef>
                <a:spcPct val="50000"/>
              </a:spcBef>
              <a:spcAft>
                <a:spcPct val="0"/>
              </a:spcAft>
              <a:defRPr sz="1000">
                <a:solidFill>
                  <a:schemeClr val="tx1"/>
                </a:solidFill>
                <a:latin typeface="TheSansSemiBold-Plain" pitchFamily="34" charset="0"/>
              </a:defRPr>
            </a:lvl9pPr>
          </a:lstStyle>
          <a:p>
            <a:pPr eaLnBrk="1" hangingPunct="1"/>
            <a:r>
              <a:rPr lang="da-DK" sz="1100" dirty="0">
                <a:latin typeface="Calibri" panose="020F0502020204030204" pitchFamily="34" charset="0"/>
              </a:rPr>
              <a:t>Individuel deklaration 2025</a:t>
            </a:r>
          </a:p>
        </p:txBody>
      </p:sp>
      <p:pic>
        <p:nvPicPr>
          <p:cNvPr id="3" name="Billede 2">
            <a:extLst>
              <a:ext uri="{FF2B5EF4-FFF2-40B4-BE49-F238E27FC236}">
                <a16:creationId xmlns:a16="http://schemas.microsoft.com/office/drawing/2014/main" id="{4420AF9C-F946-D803-1DCE-77261E36E419}"/>
              </a:ext>
            </a:extLst>
          </p:cNvPr>
          <p:cNvPicPr>
            <a:picLocks noChangeAspect="1"/>
          </p:cNvPicPr>
          <p:nvPr/>
        </p:nvPicPr>
        <p:blipFill>
          <a:blip r:embed="rId5"/>
          <a:stretch>
            <a:fillRect/>
          </a:stretch>
        </p:blipFill>
        <p:spPr>
          <a:xfrm>
            <a:off x="3582953" y="3619958"/>
            <a:ext cx="3019425" cy="1554323"/>
          </a:xfrm>
          <a:prstGeom prst="rect">
            <a:avLst/>
          </a:prstGeom>
        </p:spPr>
      </p:pic>
      <p:pic>
        <p:nvPicPr>
          <p:cNvPr id="2" name="Picture 2" descr="SK Energi - Sammenlign elpriserne her - Elportalen.dk">
            <a:extLst>
              <a:ext uri="{FF2B5EF4-FFF2-40B4-BE49-F238E27FC236}">
                <a16:creationId xmlns:a16="http://schemas.microsoft.com/office/drawing/2014/main" id="{E08414A8-415F-A856-B8CA-679A32B245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1404" y="-5896"/>
            <a:ext cx="1338503" cy="13385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00000000-0008-0000-0000-000060050000}"/>
              </a:ext>
            </a:extLst>
          </p:cNvPr>
          <p:cNvGraphicFramePr>
            <a:graphicFrameLocks/>
          </p:cNvGraphicFramePr>
          <p:nvPr>
            <p:extLst>
              <p:ext uri="{D42A27DB-BD31-4B8C-83A1-F6EECF244321}">
                <p14:modId xmlns:p14="http://schemas.microsoft.com/office/powerpoint/2010/main" val="2760134550"/>
              </p:ext>
            </p:extLst>
          </p:nvPr>
        </p:nvGraphicFramePr>
        <p:xfrm>
          <a:off x="221810" y="2994025"/>
          <a:ext cx="4286249" cy="2638425"/>
        </p:xfrm>
        <a:graphic>
          <a:graphicData uri="http://schemas.openxmlformats.org/drawingml/2006/chart">
            <c:chart xmlns:c="http://schemas.openxmlformats.org/drawingml/2006/chart" xmlns:r="http://schemas.openxmlformats.org/officeDocument/2006/relationships" r:id="rId7"/>
          </a:graphicData>
        </a:graphic>
      </p:graphicFrame>
      <p:pic>
        <p:nvPicPr>
          <p:cNvPr id="6" name="Billede 5">
            <a:extLst>
              <a:ext uri="{FF2B5EF4-FFF2-40B4-BE49-F238E27FC236}">
                <a16:creationId xmlns:a16="http://schemas.microsoft.com/office/drawing/2014/main" id="{01F45C83-1665-8949-B839-6FA8E530DB15}"/>
              </a:ext>
            </a:extLst>
          </p:cNvPr>
          <p:cNvPicPr>
            <a:picLocks noChangeAspect="1"/>
          </p:cNvPicPr>
          <p:nvPr/>
        </p:nvPicPr>
        <p:blipFill>
          <a:blip r:embed="rId8"/>
          <a:srcRect r="2911" b="-1499"/>
          <a:stretch>
            <a:fillRect/>
          </a:stretch>
        </p:blipFill>
        <p:spPr>
          <a:xfrm>
            <a:off x="3236889" y="5797837"/>
            <a:ext cx="3576487" cy="3162297"/>
          </a:xfrm>
          <a:prstGeom prst="rect">
            <a:avLst/>
          </a:prstGeom>
        </p:spPr>
      </p:pic>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10000"/>
          </a:lnSpc>
          <a:spcBef>
            <a:spcPct val="50000"/>
          </a:spcBef>
          <a:spcAft>
            <a:spcPct val="0"/>
          </a:spcAft>
          <a:buClrTx/>
          <a:buSzTx/>
          <a:buFontTx/>
          <a:buNone/>
          <a:tabLst/>
          <a:defRPr kumimoji="0" lang="da-DK" sz="1000" b="0" i="0" u="none" strike="noStrike" cap="none" normalizeH="0" baseline="0" smtClean="0">
            <a:ln>
              <a:noFill/>
            </a:ln>
            <a:solidFill>
              <a:schemeClr val="tx1"/>
            </a:solidFill>
            <a:effectLst/>
            <a:latin typeface="TheSansSemiBold-Plain"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10000"/>
          </a:lnSpc>
          <a:spcBef>
            <a:spcPct val="50000"/>
          </a:spcBef>
          <a:spcAft>
            <a:spcPct val="0"/>
          </a:spcAft>
          <a:buClrTx/>
          <a:buSzTx/>
          <a:buFontTx/>
          <a:buNone/>
          <a:tabLst/>
          <a:defRPr kumimoji="0" lang="da-DK" sz="1000" b="0" i="0" u="none" strike="noStrike" cap="none" normalizeH="0" baseline="0" smtClean="0">
            <a:ln>
              <a:noFill/>
            </a:ln>
            <a:solidFill>
              <a:schemeClr val="tx1"/>
            </a:solidFill>
            <a:effectLst/>
            <a:latin typeface="TheSansSemiBold-Plain"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30A0EBEF9075F40AB6A2ADCCABE24A1" ma:contentTypeVersion="9" ma:contentTypeDescription="Opret et nyt dokument." ma:contentTypeScope="" ma:versionID="bd6350cec4ab21807790f3f0361551a6">
  <xsd:schema xmlns:xsd="http://www.w3.org/2001/XMLSchema" xmlns:xs="http://www.w3.org/2001/XMLSchema" xmlns:p="http://schemas.microsoft.com/office/2006/metadata/properties" xmlns:ns3="5d183d8b-cf91-42ce-bc32-1bbfe018912d" xmlns:ns4="4b11519f-a731-447d-aa0f-15270c75bfbc" targetNamespace="http://schemas.microsoft.com/office/2006/metadata/properties" ma:root="true" ma:fieldsID="afd2d9df3442955b7aaaabcb4d35e450" ns3:_="" ns4:_="">
    <xsd:import namespace="5d183d8b-cf91-42ce-bc32-1bbfe018912d"/>
    <xsd:import namespace="4b11519f-a731-447d-aa0f-15270c75bfb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183d8b-cf91-42ce-bc32-1bbfe01891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11519f-a731-447d-aa0f-15270c75bfbc"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t med detaljer" ma:internalName="SharedWithDetails" ma:readOnly="true">
      <xsd:simpleType>
        <xsd:restriction base="dms:Note">
          <xsd:maxLength value="255"/>
        </xsd:restriction>
      </xsd:simpleType>
    </xsd:element>
    <xsd:element name="SharingHintHash" ma:index="16"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12848A-FC97-415F-98ED-7A847213E370}">
  <ds:schemaRefs>
    <ds:schemaRef ds:uri="http://schemas.microsoft.com/sharepoint/v3/contenttype/forms"/>
  </ds:schemaRefs>
</ds:datastoreItem>
</file>

<file path=customXml/itemProps2.xml><?xml version="1.0" encoding="utf-8"?>
<ds:datastoreItem xmlns:ds="http://schemas.openxmlformats.org/officeDocument/2006/customXml" ds:itemID="{A7A1C186-9569-437E-8507-48A0474601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183d8b-cf91-42ce-bc32-1bbfe018912d"/>
    <ds:schemaRef ds:uri="4b11519f-a731-447d-aa0f-15270c75bf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ACD237-06F8-4BB6-BAE6-6129E9D57D55}">
  <ds:schemaRefs>
    <ds:schemaRef ds:uri="5d183d8b-cf91-42ce-bc32-1bbfe018912d"/>
    <ds:schemaRef ds:uri="http://purl.org/dc/terms/"/>
    <ds:schemaRef ds:uri="4b11519f-a731-447d-aa0f-15270c75bfbc"/>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289</Words>
  <Application>Microsoft Office PowerPoint</Application>
  <PresentationFormat>A4-papir (210 x 297 mm)</PresentationFormat>
  <Paragraphs>23</Paragraphs>
  <Slides>1</Slides>
  <Notes>1</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vt:i4>
      </vt:variant>
    </vt:vector>
  </HeadingPairs>
  <TitlesOfParts>
    <vt:vector size="6" baseType="lpstr">
      <vt:lpstr>TheSansSemiBold-Plain</vt:lpstr>
      <vt:lpstr>Arial</vt:lpstr>
      <vt:lpstr>Calibri light</vt:lpstr>
      <vt:lpstr>Calibri</vt:lpstr>
      <vt:lpstr>Standarddesign</vt:lpstr>
      <vt:lpstr>PowerPoint-præsentation</vt:lpstr>
    </vt:vector>
  </TitlesOfParts>
  <Company>Energinet.dk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Helle Justesen</dc:creator>
  <cp:lastModifiedBy>Martin Toft Hansen</cp:lastModifiedBy>
  <cp:revision>68</cp:revision>
  <dcterms:created xsi:type="dcterms:W3CDTF">2008-01-23T11:58:00Z</dcterms:created>
  <dcterms:modified xsi:type="dcterms:W3CDTF">2026-06-10T07:08:38Z</dcterms:modified>
</cp:coreProperties>
</file>